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69" r:id="rId4"/>
  </p:sldMasterIdLst>
  <p:notesMasterIdLst>
    <p:notesMasterId r:id="rId18"/>
  </p:notesMasterIdLst>
  <p:handoutMasterIdLst>
    <p:handoutMasterId r:id="rId19"/>
  </p:handoutMasterIdLst>
  <p:sldIdLst>
    <p:sldId id="256" r:id="rId5"/>
    <p:sldId id="278" r:id="rId6"/>
    <p:sldId id="264" r:id="rId7"/>
    <p:sldId id="275" r:id="rId8"/>
    <p:sldId id="276" r:id="rId9"/>
    <p:sldId id="281" r:id="rId10"/>
    <p:sldId id="266" r:id="rId11"/>
    <p:sldId id="267" r:id="rId12"/>
    <p:sldId id="268" r:id="rId13"/>
    <p:sldId id="272" r:id="rId14"/>
    <p:sldId id="277" r:id="rId15"/>
    <p:sldId id="279" r:id="rId16"/>
    <p:sldId id="280" r:id="rId17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05" autoAdjust="0"/>
  </p:normalViewPr>
  <p:slideViewPr>
    <p:cSldViewPr snapToGrid="0">
      <p:cViewPr varScale="1">
        <p:scale>
          <a:sx n="109" d="100"/>
          <a:sy n="109" d="100"/>
        </p:scale>
        <p:origin x="61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400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16C3876-1021-46A1-BA9F-C270BEFFA5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FB8C2F1-D5ED-4A0A-BCBC-7FC7CBFD0F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EF140A-278A-49D5-BF0F-33DA7B03A4EB}" type="datetime1">
              <a:rPr lang="ru-RU" smtClean="0"/>
              <a:t>08.08.2023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7F7C49-6C83-4018-8338-1084D821AB6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2FB98C4-0EBD-4598-9698-CAECA17744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51BC5-5BF4-4D05-BA20-742209105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8295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261BC-A3DA-419A-875D-89AD614DE7A1}" type="datetime1">
              <a:rPr lang="ru-RU" smtClean="0"/>
              <a:pPr/>
              <a:t>08.08.2023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FB7868-6AE5-4E0F-9CF1-081AC4FB8B2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30444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B7868-6AE5-4E0F-9CF1-081AC4FB8B2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697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B7868-6AE5-4E0F-9CF1-081AC4FB8B2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534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B7868-6AE5-4E0F-9CF1-081AC4FB8B2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561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B7868-6AE5-4E0F-9CF1-081AC4FB8B2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636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B7868-6AE5-4E0F-9CF1-081AC4FB8B2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302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B7868-6AE5-4E0F-9CF1-081AC4FB8B2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239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 descr="Droplets-HD-Title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rtlCol="0" anchor="b">
            <a:normAutofit/>
          </a:bodyPr>
          <a:lstStyle>
            <a:lvl1pPr algn="ctr">
              <a:defRPr sz="48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 rtlCol="0"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0AAB34-9372-4D10-AAC3-D607699D9BEE}" type="datetime1">
              <a:rPr lang="ru-RU" noProof="0" smtClean="0"/>
              <a:t>08.08.2023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87403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 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A244D8-042D-4C78-8CC7-47CAC28736DA}" type="datetime1">
              <a:rPr lang="ru-RU" noProof="0" smtClean="0"/>
              <a:t>08.08.2023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76979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rtlCol="0" anchor="ctr"/>
          <a:lstStyle>
            <a:lvl1pPr algn="ctr"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rtlCol="0"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0B11726-F43C-4118-8C74-D161B9676F32}" type="datetime1">
              <a:rPr lang="ru-RU" noProof="0" smtClean="0"/>
              <a:t>08.08.2023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2422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2" name="Текст 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9C06A61-10AE-433A-A70F-BFBD3B6C61C1}" type="datetime1">
              <a:rPr lang="ru-RU" noProof="0" smtClean="0"/>
              <a:t>08.08.2023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3" name="Надпись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ru-RU" sz="8000" noProof="0">
                <a:solidFill>
                  <a:schemeClr val="tx1"/>
                </a:solidFill>
                <a:effectLst/>
              </a:rPr>
              <a:t>«</a:t>
            </a:r>
          </a:p>
        </p:txBody>
      </p:sp>
      <p:sp>
        <p:nvSpPr>
          <p:cNvPr id="14" name="Надпись 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0">
                <a:solidFill>
                  <a:schemeClr val="tx1"/>
                </a:solidFill>
                <a:effectLst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331610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rtlCol="0" anchor="b"/>
          <a:lstStyle>
            <a:lvl1pPr algn="ctr"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0F0A58-052D-4DED-9F2E-609D0048A3E8}" type="datetime1">
              <a:rPr lang="ru-RU" noProof="0" smtClean="0"/>
              <a:t>08.08.2023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9213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ойной столбе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 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Заголовок 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Текст 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8" name="Текст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9" name="Текст 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Текст 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DB9C812-F750-4DC0-BCA1-8EA01D6A9A42}" type="datetime1">
              <a:rPr lang="ru-RU" noProof="0" smtClean="0"/>
              <a:t>08.08.2023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88399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 15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Заголовок 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0" name="Рисунок 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Текст 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3" name="Рисунок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5" name="Текст 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6" name="Рисунок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7" name="Текст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B256E1E-BABC-4DA9-98C5-C012ED5EFA78}" type="datetime1">
              <a:rPr lang="ru-RU" noProof="0" smtClean="0"/>
              <a:t>08.08.2023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97418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1" name="Вертикальный текст 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778C56-B6CC-41EA-A2A3-85FD91CC4421}" type="datetime1">
              <a:rPr lang="ru-RU" noProof="0" smtClean="0"/>
              <a:t>08.08.2023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39669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 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Вертикальный текст 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7444AEA-4150-4619-AAA8-86C4C75B8BAD}" type="datetime1">
              <a:rPr lang="ru-RU" noProof="0" smtClean="0"/>
              <a:t>08.08.2023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55640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 anchor="ctr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B1F20E-6565-44C4-856C-BB5885B066A1}" type="datetime1">
              <a:rPr lang="ru-RU" noProof="0" smtClean="0"/>
              <a:t>08.08.2023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24972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 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2" name="Объект 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5416E7-C5FA-4B0C-A3F4-AE1855FB09B2}" type="datetime1">
              <a:rPr lang="ru-RU" noProof="0" smtClean="0"/>
              <a:t>08.08.2023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62707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 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rtlCol="0" anchor="b">
            <a:normAutofit/>
          </a:bodyPr>
          <a:lstStyle>
            <a:lvl1pPr>
              <a:defRPr sz="4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C7E5A02-DB86-44AD-82EB-4FF50A923659}" type="datetime1">
              <a:rPr lang="ru-RU" noProof="0" smtClean="0"/>
              <a:t>08.08.2023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75351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 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Заголовок 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2" name="Объект 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3" name="Объект 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FF69BC-C298-47CD-93EF-331F1E6F8696}" type="datetime1">
              <a:rPr lang="ru-RU" noProof="0" smtClean="0"/>
              <a:t>08.08.2023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51646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 14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Заголовок 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rtlCol="0"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2" name="Объект 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rtlCol="0"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3" name="Объект 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334B575-73F1-4FC2-885A-5F370B712ABC}" type="datetime1">
              <a:rPr lang="ru-RU" noProof="0" smtClean="0"/>
              <a:t>08.08.2023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20249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ACAF53-E123-423A-83B9-A7EBC792C7AF}" type="datetime1">
              <a:rPr lang="ru-RU" noProof="0" smtClean="0"/>
              <a:t>08.08.2023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13326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C0816D3-4387-4D3D-A33A-6B11AB021178}" type="datetime1">
              <a:rPr lang="ru-RU" noProof="0" smtClean="0"/>
              <a:t>08.08.2023</a:t>
            </a:fld>
            <a:endParaRPr lang="ru-RU" noProof="0"/>
          </a:p>
        </p:txBody>
      </p:sp>
      <p:sp>
        <p:nvSpPr>
          <p:cNvPr id="3" name="Нижний колонтитул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53794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rtlCol="0" anchor="b"/>
          <a:lstStyle>
            <a:lvl1pPr algn="ctr"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Объект 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99A9A5-AF46-4254-8675-0487C6FAF990}" type="datetime1">
              <a:rPr lang="ru-RU" noProof="0" smtClean="0"/>
              <a:t>08.08.2023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85185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 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rtlCol="0" anchor="b"/>
          <a:lstStyle>
            <a:lvl1pPr algn="ctr"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331CC0-435D-4C6F-A0A4-2EB21B3870C3}" type="datetime1">
              <a:rPr lang="ru-RU" noProof="0" smtClean="0"/>
              <a:t>08.08.2023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82491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 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rtl="0"/>
            <a:fld id="{23AB02B8-9681-4EC4-AA8D-4D8D21B86D6D}" type="datetime1">
              <a:rPr lang="ru-RU" noProof="0" smtClean="0"/>
              <a:t>08.08.2023</a:t>
            </a:fld>
            <a:endParaRPr lang="ru-RU" noProof="0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5226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705" r:id="rId18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hyperlink" Target="mailto:info@etp-group.ru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Прямоугольник 9">
            <a:extLst>
              <a:ext uri="{FF2B5EF4-FFF2-40B4-BE49-F238E27FC236}">
                <a16:creationId xmlns:a16="http://schemas.microsoft.com/office/drawing/2014/main" id="{4A391C69-E52F-4DC0-B51A-0DABC54840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12" name="Рисунок 2">
            <a:extLst>
              <a:ext uri="{FF2B5EF4-FFF2-40B4-BE49-F238E27FC236}">
                <a16:creationId xmlns:a16="http://schemas.microsoft.com/office/drawing/2014/main" id="{C3C7ED6A-DE7F-4002-9699-B659DE5512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 13">
            <a:extLst>
              <a:ext uri="{FF2B5EF4-FFF2-40B4-BE49-F238E27FC236}">
                <a16:creationId xmlns:a16="http://schemas.microsoft.com/office/drawing/2014/main" id="{048390FD-448E-4FF2-AEE8-C46960568E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59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16" name="Рисунок 15">
            <a:extLst>
              <a:ext uri="{FF2B5EF4-FFF2-40B4-BE49-F238E27FC236}">
                <a16:creationId xmlns:a16="http://schemas.microsoft.com/office/drawing/2014/main" id="{0BD259F2-A289-4420-B3EB-BBC6A904FC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E7596B-F237-47DD-989E-9D8B0B49B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176" y="1332919"/>
            <a:ext cx="5280026" cy="2730498"/>
          </a:xfrm>
        </p:spPr>
        <p:txBody>
          <a:bodyPr rtlCol="0">
            <a:normAutofit/>
          </a:bodyPr>
          <a:lstStyle/>
          <a:p>
            <a:r>
              <a:rPr lang="ru-RU" sz="2500" b="1" dirty="0"/>
              <a:t>«Рекультивация земельного участка, расположенного в Успенском районе, хуторе Державном, </a:t>
            </a:r>
            <a:r>
              <a:rPr lang="ru-RU" sz="2500" b="1" dirty="0" err="1"/>
              <a:t>промзона</a:t>
            </a:r>
            <a:r>
              <a:rPr lang="ru-RU" sz="2500" b="1" dirty="0"/>
              <a:t>»</a:t>
            </a:r>
            <a:endParaRPr lang="ru-RU" sz="2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6063915B-82A1-4F1C-B5C6-3E18DDD972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010" y="4153482"/>
            <a:ext cx="5280027" cy="1371599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ru-RU" dirty="0"/>
              <a:t>ООО «ИНЖТЕХПРОМ</a:t>
            </a:r>
            <a:r>
              <a:rPr lang="ru-RU" dirty="0" smtClean="0"/>
              <a:t>»</a:t>
            </a:r>
          </a:p>
          <a:p>
            <a:pPr rtl="0"/>
            <a:r>
              <a:rPr lang="en-US" dirty="0" smtClean="0">
                <a:hlinkClick r:id="rId5"/>
              </a:rPr>
              <a:t>info@etp-group.ru</a:t>
            </a:r>
            <a:r>
              <a:rPr lang="en-US" dirty="0" smtClean="0"/>
              <a:t> </a:t>
            </a:r>
            <a:endParaRPr lang="ru-RU" dirty="0"/>
          </a:p>
          <a:p>
            <a:pPr rtl="0"/>
            <a:r>
              <a:rPr lang="ru-RU" dirty="0" smtClean="0"/>
              <a:t>08.08.2023 </a:t>
            </a:r>
            <a:r>
              <a:rPr lang="ru-RU" dirty="0"/>
              <a:t>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85" y="1130059"/>
            <a:ext cx="7024778" cy="415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 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50" name="Прямоугольник 49">
            <a:extLst>
              <a:ext uri="{FF2B5EF4-FFF2-40B4-BE49-F238E27FC236}">
                <a16:creationId xmlns:a16="http://schemas.microsoft.com/office/drawing/2014/main" id="{2255CADE-DCE0-447F-B290-2AE78E5E55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52" name="Рисунок 2">
            <a:extLst>
              <a:ext uri="{FF2B5EF4-FFF2-40B4-BE49-F238E27FC236}">
                <a16:creationId xmlns:a16="http://schemas.microsoft.com/office/drawing/2014/main" id="{240987D2-7FAC-4B65-A97B-0EAADE73BB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7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4245587C-701C-48A1-9B6B-10C3DF81A8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3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E5CF545-7AAF-4A13-8871-089E929E8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" y="0"/>
            <a:ext cx="12192000" cy="6858000"/>
          </a:xfrm>
          <a:prstGeom prst="rect">
            <a:avLst/>
          </a:prstGeom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id="{A0D85397-3D74-4E2F-91FB-C096D3B6F5A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B37CD007-7D3A-4C9C-8D5D-8E48CE688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0" y="241334"/>
            <a:ext cx="8817455" cy="556468"/>
          </a:xfrm>
        </p:spPr>
        <p:txBody>
          <a:bodyPr/>
          <a:lstStyle/>
          <a:p>
            <a:r>
              <a:rPr lang="ru-RU" dirty="0"/>
              <a:t>Скважины пассивной дегазации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27" y="797802"/>
            <a:ext cx="5759886" cy="60564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207" y="0"/>
            <a:ext cx="3487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0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 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50" name="Прямоугольник 49">
            <a:extLst>
              <a:ext uri="{FF2B5EF4-FFF2-40B4-BE49-F238E27FC236}">
                <a16:creationId xmlns:a16="http://schemas.microsoft.com/office/drawing/2014/main" id="{2255CADE-DCE0-447F-B290-2AE78E5E55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52" name="Рисунок 2">
            <a:extLst>
              <a:ext uri="{FF2B5EF4-FFF2-40B4-BE49-F238E27FC236}">
                <a16:creationId xmlns:a16="http://schemas.microsoft.com/office/drawing/2014/main" id="{240987D2-7FAC-4B65-A97B-0EAADE73BB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7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4245587C-701C-48A1-9B6B-10C3DF81A8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3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E5CF545-7AAF-4A13-8871-089E929E8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57" y="640011"/>
            <a:ext cx="9195989" cy="6272324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B37CD007-7D3A-4C9C-8D5D-8E48CE688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601" y="76292"/>
            <a:ext cx="8817455" cy="556468"/>
          </a:xfrm>
        </p:spPr>
        <p:txBody>
          <a:bodyPr>
            <a:normAutofit/>
          </a:bodyPr>
          <a:lstStyle/>
          <a:p>
            <a:r>
              <a:rPr lang="ru-RU" sz="2400" dirty="0" err="1" smtClean="0"/>
              <a:t>ЭТапы</a:t>
            </a:r>
            <a:r>
              <a:rPr lang="ru-RU" sz="2400" dirty="0" smtClean="0"/>
              <a:t> выполнения работ и ожидаемая стоимость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607835" y="4270075"/>
            <a:ext cx="4986068" cy="10772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Предполагаемые затраты на рекультивацию</a:t>
            </a: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247 млн. </a:t>
            </a:r>
            <a:r>
              <a:rPr lang="ru-RU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73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 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50" name="Прямоугольник 49">
            <a:extLst>
              <a:ext uri="{FF2B5EF4-FFF2-40B4-BE49-F238E27FC236}">
                <a16:creationId xmlns:a16="http://schemas.microsoft.com/office/drawing/2014/main" id="{2255CADE-DCE0-447F-B290-2AE78E5E55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52" name="Рисунок 2">
            <a:extLst>
              <a:ext uri="{FF2B5EF4-FFF2-40B4-BE49-F238E27FC236}">
                <a16:creationId xmlns:a16="http://schemas.microsoft.com/office/drawing/2014/main" id="{240987D2-7FAC-4B65-A97B-0EAADE73BB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7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4245587C-701C-48A1-9B6B-10C3DF81A8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3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E5CF545-7AAF-4A13-8871-089E929E8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" y="0"/>
            <a:ext cx="12192000" cy="6858000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B37CD007-7D3A-4C9C-8D5D-8E48CE688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601" y="76292"/>
            <a:ext cx="8817455" cy="55646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Внешний вид полигона после рекультивации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20" y="915918"/>
            <a:ext cx="10582074" cy="594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2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 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50" name="Прямоугольник 49">
            <a:extLst>
              <a:ext uri="{FF2B5EF4-FFF2-40B4-BE49-F238E27FC236}">
                <a16:creationId xmlns:a16="http://schemas.microsoft.com/office/drawing/2014/main" id="{2255CADE-DCE0-447F-B290-2AE78E5E55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52" name="Рисунок 2">
            <a:extLst>
              <a:ext uri="{FF2B5EF4-FFF2-40B4-BE49-F238E27FC236}">
                <a16:creationId xmlns:a16="http://schemas.microsoft.com/office/drawing/2014/main" id="{240987D2-7FAC-4B65-A97B-0EAADE73BB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7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4245587C-701C-48A1-9B6B-10C3DF81A8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3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E5CF545-7AAF-4A13-8871-089E929E8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55799" y="2967335"/>
            <a:ext cx="68804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Спасибо за внимание!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224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Прямоугольник 27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30" name="Рисунок 2">
            <a:extLst>
              <a:ext uri="{FF2B5EF4-FFF2-40B4-BE49-F238E27FC236}">
                <a16:creationId xmlns:a16="http://schemas.microsoft.com/office/drawing/2014/main" id="{0917E639-5738-4605-929E-1222198314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7466638"/>
              </p:ext>
            </p:extLst>
          </p:nvPr>
        </p:nvGraphicFramePr>
        <p:xfrm>
          <a:off x="635626" y="477499"/>
          <a:ext cx="10328547" cy="6421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Acrobat Document" r:id="rId6" imgW="21850123" imgH="13582351" progId="Acrobat.Document.DC">
                  <p:embed/>
                </p:oleObj>
              </mc:Choice>
              <mc:Fallback>
                <p:oleObj name="Acrobat Document" r:id="rId6" imgW="21850123" imgH="13582351" progId="Acrobat.Document.DC">
                  <p:embed/>
                  <p:pic>
                    <p:nvPicPr>
                      <p:cNvPr id="8" name="Объект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5626" y="477499"/>
                        <a:ext cx="10328547" cy="64210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3776" y="-3"/>
            <a:ext cx="10364451" cy="681776"/>
          </a:xfrm>
        </p:spPr>
        <p:txBody>
          <a:bodyPr/>
          <a:lstStyle/>
          <a:p>
            <a:r>
              <a:rPr lang="ru-RU" dirty="0" smtClean="0"/>
              <a:t>Расположение полигона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7013275" y="5227608"/>
            <a:ext cx="1960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Хутор Державный</a:t>
            </a:r>
            <a:endParaRPr lang="ru-RU" dirty="0">
              <a:solidFill>
                <a:srgbClr val="FFFF00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5736566" y="3157268"/>
            <a:ext cx="3237182" cy="1716657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808780" y="3830930"/>
            <a:ext cx="902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</a:rPr>
              <a:t>1,7 км</a:t>
            </a:r>
            <a:endParaRPr lang="ru-RU" sz="2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41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Прямоугольник 27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30" name="Рисунок 2">
            <a:extLst>
              <a:ext uri="{FF2B5EF4-FFF2-40B4-BE49-F238E27FC236}">
                <a16:creationId xmlns:a16="http://schemas.microsoft.com/office/drawing/2014/main" id="{0917E639-5738-4605-929E-1222198314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0B972-0B7A-40CD-9E79-07E8A87A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923" y="513361"/>
            <a:ext cx="4882554" cy="1573863"/>
          </a:xfrm>
        </p:spPr>
        <p:txBody>
          <a:bodyPr rtlCol="0">
            <a:normAutofit/>
          </a:bodyPr>
          <a:lstStyle/>
          <a:p>
            <a:pPr rtl="0"/>
            <a:r>
              <a:rPr lang="ru-RU" sz="2800" dirty="0"/>
              <a:t>Основные характеристики объекта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87471C81-F0E1-4650-BCFE-D85A6E6E6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7833" y="1981200"/>
            <a:ext cx="5056287" cy="4771292"/>
          </a:xfrm>
        </p:spPr>
        <p:txBody>
          <a:bodyPr>
            <a:normAutofit/>
          </a:bodyPr>
          <a:lstStyle/>
          <a:p>
            <a:r>
              <a:rPr lang="ru-RU" dirty="0"/>
              <a:t>КАДАСТРОВЫЙ НОМЕР ЗЕМЕЛЬНОГО УЧАСТКА - </a:t>
            </a:r>
            <a:r>
              <a:rPr lang="ru-RU" dirty="0" smtClean="0"/>
              <a:t>23:34:0101000:642</a:t>
            </a:r>
          </a:p>
          <a:p>
            <a:r>
              <a:rPr lang="ru-RU" dirty="0" smtClean="0"/>
              <a:t>ПЛОЩАДЬ УЧАСТКА под размещение отходов </a:t>
            </a:r>
            <a:r>
              <a:rPr lang="ru-RU" dirty="0"/>
              <a:t>– </a:t>
            </a:r>
            <a:r>
              <a:rPr lang="ru-RU" dirty="0" smtClean="0"/>
              <a:t>4,9 </a:t>
            </a:r>
            <a:r>
              <a:rPr lang="ru-RU" dirty="0" err="1"/>
              <a:t>гА</a:t>
            </a:r>
            <a:r>
              <a:rPr lang="ru-RU" dirty="0"/>
              <a:t>;</a:t>
            </a:r>
          </a:p>
          <a:p>
            <a:r>
              <a:rPr lang="ru-RU" dirty="0"/>
              <a:t>ПЛОЩАДЬ </a:t>
            </a:r>
            <a:r>
              <a:rPr lang="ru-RU" dirty="0" smtClean="0"/>
              <a:t>распространения </a:t>
            </a:r>
            <a:r>
              <a:rPr lang="ru-RU" dirty="0"/>
              <a:t>ОТХОДОВ – </a:t>
            </a:r>
            <a:r>
              <a:rPr lang="ru-RU" b="1" dirty="0" smtClean="0"/>
              <a:t>7.46</a:t>
            </a:r>
            <a:r>
              <a:rPr lang="ru-RU" dirty="0" smtClean="0"/>
              <a:t> </a:t>
            </a:r>
            <a:r>
              <a:rPr lang="ru-RU" dirty="0"/>
              <a:t>га;</a:t>
            </a:r>
          </a:p>
          <a:p>
            <a:r>
              <a:rPr lang="ru-RU" dirty="0"/>
              <a:t>Объем  накопленных отходов: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75142.51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</a:t>
            </a:r>
            <a:r>
              <a:rPr lang="ru-RU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smtClean="0"/>
              <a:t>степень </a:t>
            </a:r>
            <a:r>
              <a:rPr lang="ru-RU" dirty="0"/>
              <a:t>опасности отходов </a:t>
            </a:r>
            <a:r>
              <a:rPr lang="ru-RU" dirty="0" smtClean="0"/>
              <a:t>–</a:t>
            </a:r>
            <a:r>
              <a:rPr lang="ru-RU" b="1" dirty="0" smtClean="0"/>
              <a:t>V</a:t>
            </a:r>
            <a:r>
              <a:rPr lang="ru-RU" dirty="0" smtClean="0"/>
              <a:t> </a:t>
            </a:r>
            <a:r>
              <a:rPr lang="ru-RU" dirty="0"/>
              <a:t>класс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879894"/>
            <a:ext cx="6841002" cy="552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0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Прямоугольник 27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30" name="Рисунок 2">
            <a:extLst>
              <a:ext uri="{FF2B5EF4-FFF2-40B4-BE49-F238E27FC236}">
                <a16:creationId xmlns:a16="http://schemas.microsoft.com/office/drawing/2014/main" id="{0917E639-5738-4605-929E-1222198314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2318" y="139363"/>
            <a:ext cx="54975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-модель существующего тела полигона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897"/>
            <a:ext cx="10679502" cy="6376104"/>
          </a:xfrm>
        </p:spPr>
      </p:pic>
      <p:sp>
        <p:nvSpPr>
          <p:cNvPr id="2" name="Прямоугольник 1"/>
          <p:cNvSpPr/>
          <p:nvPr/>
        </p:nvSpPr>
        <p:spPr>
          <a:xfrm>
            <a:off x="7519817" y="827984"/>
            <a:ext cx="292452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Более 50% отходов за границей участка</a:t>
            </a:r>
            <a:endParaRPr lang="ru-RU" sz="2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468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Прямоугольник 27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30" name="Рисунок 2">
            <a:extLst>
              <a:ext uri="{FF2B5EF4-FFF2-40B4-BE49-F238E27FC236}">
                <a16:creationId xmlns:a16="http://schemas.microsoft.com/office/drawing/2014/main" id="{0917E639-5738-4605-929E-1222198314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32982" y="277541"/>
            <a:ext cx="6081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инженерных изысканий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260" y="905285"/>
            <a:ext cx="3743268" cy="4633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2199" y="1238388"/>
            <a:ext cx="728077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Более 50% отходов расположены за границей </a:t>
            </a:r>
          </a:p>
          <a:p>
            <a:r>
              <a:rPr lang="ru-RU" dirty="0" smtClean="0"/>
              <a:t>земельного участка отведенного для размещения;</a:t>
            </a:r>
          </a:p>
          <a:p>
            <a:r>
              <a:rPr lang="ru-RU" dirty="0" smtClean="0"/>
              <a:t>2. Уровень грунтовых вод периодически поднимается близко к уровню</a:t>
            </a:r>
          </a:p>
          <a:p>
            <a:r>
              <a:rPr lang="ru-RU" dirty="0" smtClean="0"/>
              <a:t> размещения отходов;</a:t>
            </a:r>
          </a:p>
          <a:p>
            <a:r>
              <a:rPr lang="ru-RU" dirty="0" smtClean="0"/>
              <a:t>3. Отходы имеют </a:t>
            </a:r>
            <a:r>
              <a:rPr lang="en-US" dirty="0" smtClean="0"/>
              <a:t>V</a:t>
            </a:r>
            <a:r>
              <a:rPr lang="ru-RU" dirty="0" smtClean="0"/>
              <a:t>-класс (самый низкий) опасности;</a:t>
            </a:r>
          </a:p>
          <a:p>
            <a:r>
              <a:rPr lang="ru-RU" dirty="0" smtClean="0"/>
              <a:t>4. В северо-западной части участка выявлено сильное химическое</a:t>
            </a:r>
          </a:p>
          <a:p>
            <a:r>
              <a:rPr lang="ru-RU" dirty="0" smtClean="0"/>
              <a:t>загрязнение грунтов свинцом и </a:t>
            </a:r>
            <a:r>
              <a:rPr lang="ru-RU" dirty="0" err="1" smtClean="0"/>
              <a:t>бензапиреном</a:t>
            </a:r>
            <a:r>
              <a:rPr lang="ru-RU" dirty="0" smtClean="0"/>
              <a:t>. Токсикологическое,</a:t>
            </a:r>
          </a:p>
          <a:p>
            <a:r>
              <a:rPr lang="ru-RU" dirty="0" smtClean="0"/>
              <a:t>бактериологическое загрязнения отсутствуют;</a:t>
            </a:r>
          </a:p>
          <a:p>
            <a:r>
              <a:rPr lang="ru-RU" dirty="0" smtClean="0"/>
              <a:t>5. В границах изысканий отсутствуют </a:t>
            </a:r>
            <a:r>
              <a:rPr lang="ru-RU" dirty="0" err="1" smtClean="0"/>
              <a:t>краснокнижные</a:t>
            </a:r>
            <a:r>
              <a:rPr lang="ru-RU" dirty="0" smtClean="0"/>
              <a:t> виды флоры</a:t>
            </a:r>
          </a:p>
          <a:p>
            <a:r>
              <a:rPr lang="ru-RU" dirty="0" smtClean="0"/>
              <a:t> и фауны;</a:t>
            </a:r>
          </a:p>
          <a:p>
            <a:r>
              <a:rPr lang="ru-RU" dirty="0" smtClean="0"/>
              <a:t>6. Участок рекультивации расположен в </a:t>
            </a:r>
            <a:r>
              <a:rPr lang="en-US" dirty="0" smtClean="0"/>
              <a:t>III</a:t>
            </a:r>
            <a:r>
              <a:rPr lang="ru-RU" dirty="0" smtClean="0"/>
              <a:t>-поясе ЗСО поверхностного</a:t>
            </a:r>
          </a:p>
          <a:p>
            <a:r>
              <a:rPr lang="ru-RU" dirty="0" smtClean="0"/>
              <a:t>источника водоснабжения</a:t>
            </a:r>
          </a:p>
          <a:p>
            <a:r>
              <a:rPr lang="ru-RU" dirty="0" smtClean="0"/>
              <a:t>7. Свалка не является потенциально опасной в </a:t>
            </a:r>
            <a:r>
              <a:rPr lang="ru-RU" dirty="0" err="1" smtClean="0"/>
              <a:t>газогеохимическом</a:t>
            </a:r>
            <a:endParaRPr lang="ru-RU" dirty="0" smtClean="0"/>
          </a:p>
          <a:p>
            <a:r>
              <a:rPr lang="ru-RU" dirty="0" smtClean="0"/>
              <a:t>отношении.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23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Прямоугольник 27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30" name="Рисунок 2">
            <a:extLst>
              <a:ext uri="{FF2B5EF4-FFF2-40B4-BE49-F238E27FC236}">
                <a16:creationId xmlns:a16="http://schemas.microsoft.com/office/drawing/2014/main" id="{0917E639-5738-4605-929E-1222198314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5774" y="155275"/>
            <a:ext cx="68444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планировочной организации земельного участка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6162"/>
            <a:ext cx="6054819" cy="62718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53959" y="1078302"/>
            <a:ext cx="5938229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Перечень планируемых работ по рекультивации:</a:t>
            </a:r>
          </a:p>
          <a:p>
            <a:endParaRPr lang="ru-RU" dirty="0"/>
          </a:p>
          <a:p>
            <a:pPr marL="342900" indent="-342900">
              <a:buAutoNum type="arabicPeriod"/>
            </a:pPr>
            <a:r>
              <a:rPr lang="ru-RU" dirty="0" smtClean="0"/>
              <a:t>Перемещение свалочного тела внутри границ</a:t>
            </a:r>
          </a:p>
          <a:p>
            <a:r>
              <a:rPr lang="ru-RU" dirty="0" smtClean="0"/>
              <a:t>участка 23:34:0101000:642;</a:t>
            </a:r>
          </a:p>
          <a:p>
            <a:r>
              <a:rPr lang="ru-RU" dirty="0" smtClean="0"/>
              <a:t>2. Устройство нижнего противофильтрационного</a:t>
            </a:r>
          </a:p>
          <a:p>
            <a:r>
              <a:rPr lang="ru-RU" dirty="0" smtClean="0"/>
              <a:t>экрана;</a:t>
            </a:r>
          </a:p>
          <a:p>
            <a:r>
              <a:rPr lang="ru-RU" dirty="0" smtClean="0"/>
              <a:t>3. Срезка ТКО и загрязненного грунта со всей </a:t>
            </a:r>
            <a:r>
              <a:rPr lang="ru-RU" dirty="0" err="1" smtClean="0"/>
              <a:t>пло</a:t>
            </a:r>
            <a:r>
              <a:rPr lang="ru-RU" dirty="0" smtClean="0"/>
              <a:t>-</a:t>
            </a:r>
          </a:p>
          <a:p>
            <a:r>
              <a:rPr lang="ru-RU" dirty="0" smtClean="0"/>
              <a:t>щади распространения отходов и размещение</a:t>
            </a:r>
          </a:p>
          <a:p>
            <a:r>
              <a:rPr lang="ru-RU" dirty="0" smtClean="0"/>
              <a:t>на нижнем экране с формированием тела проектной</a:t>
            </a:r>
          </a:p>
          <a:p>
            <a:r>
              <a:rPr lang="ru-RU" dirty="0"/>
              <a:t>ф</a:t>
            </a:r>
            <a:r>
              <a:rPr lang="ru-RU" dirty="0" smtClean="0"/>
              <a:t>ормы;</a:t>
            </a:r>
          </a:p>
          <a:p>
            <a:r>
              <a:rPr lang="ru-RU" dirty="0" smtClean="0"/>
              <a:t>4. Устройство верхнего противофильтрационного</a:t>
            </a:r>
          </a:p>
          <a:p>
            <a:r>
              <a:rPr lang="ru-RU" dirty="0" smtClean="0"/>
              <a:t>экрана;</a:t>
            </a:r>
          </a:p>
          <a:p>
            <a:r>
              <a:rPr lang="ru-RU" dirty="0" smtClean="0"/>
              <a:t>5. Устройство системы пассивной дегазации и</a:t>
            </a:r>
          </a:p>
          <a:p>
            <a:r>
              <a:rPr lang="ru-RU" dirty="0" smtClean="0"/>
              <a:t>системы наблюдательных скважин;</a:t>
            </a:r>
          </a:p>
          <a:p>
            <a:r>
              <a:rPr lang="ru-RU" dirty="0" smtClean="0"/>
              <a:t>6. Посев луговых трав на сформированном теле</a:t>
            </a:r>
          </a:p>
          <a:p>
            <a:r>
              <a:rPr lang="ru-RU" dirty="0" smtClean="0"/>
              <a:t>полигона, устройство кольцевой технологической</a:t>
            </a:r>
          </a:p>
          <a:p>
            <a:r>
              <a:rPr lang="ru-RU" dirty="0" smtClean="0"/>
              <a:t>дороги, ограждение территории;</a:t>
            </a:r>
          </a:p>
          <a:p>
            <a:r>
              <a:rPr lang="ru-RU" dirty="0" smtClean="0"/>
              <a:t>7. Подсев трав и полив террикона на протяжении</a:t>
            </a:r>
          </a:p>
          <a:p>
            <a:r>
              <a:rPr lang="ru-RU" dirty="0" smtClean="0"/>
              <a:t>последующих 3 лет (биологический этап рекультивации). </a:t>
            </a:r>
          </a:p>
        </p:txBody>
      </p:sp>
    </p:spTree>
    <p:extLst>
      <p:ext uri="{BB962C8B-B14F-4D97-AF65-F5344CB8AC3E}">
        <p14:creationId xmlns:p14="http://schemas.microsoft.com/office/powerpoint/2010/main" val="130717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 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50" name="Прямоугольник 49">
            <a:extLst>
              <a:ext uri="{FF2B5EF4-FFF2-40B4-BE49-F238E27FC236}">
                <a16:creationId xmlns:a16="http://schemas.microsoft.com/office/drawing/2014/main" id="{2255CADE-DCE0-447F-B290-2AE78E5E55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52" name="Рисунок 2">
            <a:extLst>
              <a:ext uri="{FF2B5EF4-FFF2-40B4-BE49-F238E27FC236}">
                <a16:creationId xmlns:a16="http://schemas.microsoft.com/office/drawing/2014/main" id="{240987D2-7FAC-4B65-A97B-0EAADE73BB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7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4245587C-701C-48A1-9B6B-10C3DF81A8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3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E5CF545-7AAF-4A13-8871-089E929E8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" y="0"/>
            <a:ext cx="12192000" cy="6858000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B37CD007-7D3A-4C9C-8D5D-8E48CE688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884" y="206930"/>
            <a:ext cx="9616705" cy="681592"/>
          </a:xfrm>
        </p:spPr>
        <p:txBody>
          <a:bodyPr/>
          <a:lstStyle/>
          <a:p>
            <a:r>
              <a:rPr lang="ru-RU" dirty="0" smtClean="0"/>
              <a:t>Проектируемые здания и сооружения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67419" y="1457864"/>
            <a:ext cx="5323124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Ограждение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полигона с одним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въездом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775.78 м;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Дамба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обвалования - 662.1 м;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Противофильтрационный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экран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сооружения – 24791.3 м2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Дренаж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основании сооружения – 462.35 м;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Мокрые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колодцы – 2 шт.;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Противофильтрационный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экран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верху сооружения – 25899.36 м2;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Анкерная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траншея по оси дамбы – 662.1 м;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Газо-дренажные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скважины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пассивной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дегазации – 26 шт.;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Скважины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мониторинга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подземных вод – 4 шт.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9" y="1457864"/>
            <a:ext cx="6517158" cy="516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7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 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50" name="Прямоугольник 49">
            <a:extLst>
              <a:ext uri="{FF2B5EF4-FFF2-40B4-BE49-F238E27FC236}">
                <a16:creationId xmlns:a16="http://schemas.microsoft.com/office/drawing/2014/main" id="{2255CADE-DCE0-447F-B290-2AE78E5E55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52" name="Рисунок 2">
            <a:extLst>
              <a:ext uri="{FF2B5EF4-FFF2-40B4-BE49-F238E27FC236}">
                <a16:creationId xmlns:a16="http://schemas.microsoft.com/office/drawing/2014/main" id="{240987D2-7FAC-4B65-A97B-0EAADE73BB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7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4245587C-701C-48A1-9B6B-10C3DF81A8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3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E5CF545-7AAF-4A13-8871-089E929E8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" y="0"/>
            <a:ext cx="12192000" cy="6858000"/>
          </a:xfrm>
          <a:prstGeom prst="rect">
            <a:avLst/>
          </a:prstGeom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id="{A0D85397-3D74-4E2F-91FB-C096D3B6F5A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" y="0"/>
            <a:ext cx="9558104" cy="7686135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B37CD007-7D3A-4C9C-8D5D-8E48CE688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884" y="206930"/>
            <a:ext cx="10263686" cy="749416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Проектные решения по </a:t>
            </a:r>
            <a:r>
              <a:rPr lang="ru-RU" dirty="0" smtClean="0"/>
              <a:t>рекультивации (нижний экран)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261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 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50" name="Прямоугольник 49">
            <a:extLst>
              <a:ext uri="{FF2B5EF4-FFF2-40B4-BE49-F238E27FC236}">
                <a16:creationId xmlns:a16="http://schemas.microsoft.com/office/drawing/2014/main" id="{2255CADE-DCE0-447F-B290-2AE78E5E55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52" name="Рисунок 2">
            <a:extLst>
              <a:ext uri="{FF2B5EF4-FFF2-40B4-BE49-F238E27FC236}">
                <a16:creationId xmlns:a16="http://schemas.microsoft.com/office/drawing/2014/main" id="{240987D2-7FAC-4B65-A97B-0EAADE73BB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7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4245587C-701C-48A1-9B6B-10C3DF81A8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3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E5CF545-7AAF-4A13-8871-089E929E8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" y="0"/>
            <a:ext cx="12192000" cy="6858000"/>
          </a:xfrm>
          <a:prstGeom prst="rect">
            <a:avLst/>
          </a:prstGeom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id="{A0D85397-3D74-4E2F-91FB-C096D3B6F5A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3" y="601447"/>
            <a:ext cx="11484634" cy="6256554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B37CD007-7D3A-4C9C-8D5D-8E48CE688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884" y="206930"/>
            <a:ext cx="10125663" cy="556468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Проектные решения по </a:t>
            </a:r>
            <a:r>
              <a:rPr lang="ru-RU" dirty="0" smtClean="0"/>
              <a:t>рекультивации (верхний экран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158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158AC7-AA74-4FE4-9207-24EA2187AAE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B31D25-712D-46FD-A9DF-85443E555627}">
  <ds:schemaRefs>
    <ds:schemaRef ds:uri="16c05727-aa75-4e4a-9b5f-8a80a1165891"/>
    <ds:schemaRef ds:uri="71af3243-3dd4-4a8d-8c0d-dd76da1f02a5"/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97E0B37-40BF-4857-B2E5-B52E6B39D4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Лаборатория</Template>
  <TotalTime>0</TotalTime>
  <Words>423</Words>
  <Application>Microsoft Office PowerPoint</Application>
  <PresentationFormat>Широкоэкранный</PresentationFormat>
  <Paragraphs>80</Paragraphs>
  <Slides>13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Times New Roman</vt:lpstr>
      <vt:lpstr>Tw Cen MT</vt:lpstr>
      <vt:lpstr>Капля</vt:lpstr>
      <vt:lpstr>Acrobat Document</vt:lpstr>
      <vt:lpstr>«Рекультивация земельного участка, расположенного в Успенском районе, хуторе Державном, промзона»</vt:lpstr>
      <vt:lpstr>Расположение полигона</vt:lpstr>
      <vt:lpstr>Основные характеристики объекта</vt:lpstr>
      <vt:lpstr>Презентация PowerPoint</vt:lpstr>
      <vt:lpstr>Презентация PowerPoint</vt:lpstr>
      <vt:lpstr>Презентация PowerPoint</vt:lpstr>
      <vt:lpstr>Проектируемые здания и сооружения</vt:lpstr>
      <vt:lpstr>Проектные решения по рекультивации (нижний экран)</vt:lpstr>
      <vt:lpstr>Проектные решения по рекультивации (верхний экран</vt:lpstr>
      <vt:lpstr>Скважины пассивной дегазации</vt:lpstr>
      <vt:lpstr>ЭТапы выполнения работ и ожидаемая стоимость</vt:lpstr>
      <vt:lpstr>Внешний вид полигона после рекультивации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2021-10-11T13:34:22Z</dcterms:created>
  <dcterms:modified xsi:type="dcterms:W3CDTF">2023-08-08T07:24:02Z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